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7" d="100"/>
          <a:sy n="117" d="100"/>
        </p:scale>
        <p:origin x="-222" y="-10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1583342"/>
            <a:ext cx="7772400" cy="1159856"/>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9" name="Shape 9"/>
          <p:cNvSpPr txBox="1">
            <a:spLocks noGrp="1"/>
          </p:cNvSpPr>
          <p:nvPr>
            <p:ph type="subTitle" idx="1"/>
          </p:nvPr>
        </p:nvSpPr>
        <p:spPr>
          <a:xfrm>
            <a:off x="685800" y="2840053"/>
            <a:ext cx="7772400" cy="784737"/>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25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25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5" name="Shape 15"/>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25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20"/>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healthline.com/human-body-maps/liver" TargetMode="External"/><Relationship Id="rId5" Type="http://schemas.openxmlformats.org/officeDocument/2006/relationships/hyperlink" Target="http://www.livestrong.com/article/410168-what-are-the-functions-of-lipase-enzymes/" TargetMode="External"/><Relationship Id="rId4" Type="http://schemas.openxmlformats.org/officeDocument/2006/relationships/hyperlink" Target="http://www.ibuzzle.com/articles/small-intestine-anatomy.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youtube.com/v/umnnA50IDIY"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263477"/>
            <a:ext cx="7772400" cy="1555799"/>
          </a:xfrm>
          <a:prstGeom prst="rect">
            <a:avLst/>
          </a:prstGeom>
        </p:spPr>
        <p:txBody>
          <a:bodyPr lIns="91425" tIns="91425" rIns="91425" bIns="91425" anchor="b" anchorCtr="0">
            <a:noAutofit/>
          </a:bodyPr>
          <a:lstStyle/>
          <a:p>
            <a:pPr>
              <a:buNone/>
            </a:pPr>
            <a:r>
              <a:rPr lang="en"/>
              <a:t>3.2.2 Digestive System Design</a:t>
            </a:r>
          </a:p>
        </p:txBody>
      </p:sp>
      <p:sp>
        <p:nvSpPr>
          <p:cNvPr id="24" name="Shape 24"/>
          <p:cNvSpPr txBox="1">
            <a:spLocks noGrp="1"/>
          </p:cNvSpPr>
          <p:nvPr>
            <p:ph type="subTitle" idx="1"/>
          </p:nvPr>
        </p:nvSpPr>
        <p:spPr>
          <a:xfrm>
            <a:off x="685800" y="1819266"/>
            <a:ext cx="7772400" cy="3324300"/>
          </a:xfrm>
          <a:prstGeom prst="rect">
            <a:avLst/>
          </a:prstGeom>
        </p:spPr>
        <p:txBody>
          <a:bodyPr lIns="91425" tIns="91425" rIns="91425" bIns="91425" anchor="t" anchorCtr="0">
            <a:noAutofit/>
          </a:bodyPr>
          <a:lstStyle/>
          <a:p>
            <a:pPr lvl="0" rtl="0">
              <a:buNone/>
            </a:pPr>
            <a:r>
              <a:rPr lang="en" sz="4800">
                <a:solidFill>
                  <a:srgbClr val="000000"/>
                </a:solidFill>
              </a:rPr>
              <a:t>Ebenezer Edema-Sillo</a:t>
            </a:r>
          </a:p>
          <a:p>
            <a:pPr lvl="0" rtl="0">
              <a:buNone/>
            </a:pPr>
            <a:r>
              <a:rPr lang="en" sz="4800">
                <a:solidFill>
                  <a:srgbClr val="000000"/>
                </a:solidFill>
              </a:rPr>
              <a:t>Jalen Heyward</a:t>
            </a:r>
          </a:p>
          <a:p>
            <a:pPr lvl="0" rtl="0">
              <a:buNone/>
            </a:pPr>
            <a:r>
              <a:rPr lang="en" sz="4800">
                <a:solidFill>
                  <a:srgbClr val="000000"/>
                </a:solidFill>
              </a:rPr>
              <a:t>D’Essence Rainey</a:t>
            </a:r>
          </a:p>
          <a:p>
            <a:pPr>
              <a:buNone/>
            </a:pPr>
            <a:r>
              <a:rPr lang="en" sz="4800">
                <a:solidFill>
                  <a:srgbClr val="000000"/>
                </a:solidFill>
              </a:rPr>
              <a:t>Jade Simmons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Pancreas</a:t>
            </a:r>
          </a:p>
        </p:txBody>
      </p:sp>
      <p:sp>
        <p:nvSpPr>
          <p:cNvPr id="77" name="Shape 7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93700" rtl="0">
              <a:buClr>
                <a:schemeClr val="dk1"/>
              </a:buClr>
              <a:buSzPct val="100000"/>
              <a:buFont typeface="Arial"/>
              <a:buChar char="●"/>
            </a:pPr>
            <a:r>
              <a:rPr lang="en" sz="2600"/>
              <a:t>6 inches long</a:t>
            </a:r>
          </a:p>
          <a:p>
            <a:pPr marL="457200" lvl="0" indent="-393700" rtl="0">
              <a:buClr>
                <a:schemeClr val="dk1"/>
              </a:buClr>
              <a:buSzPct val="100000"/>
              <a:buFont typeface="Arial"/>
              <a:buChar char="●"/>
            </a:pPr>
            <a:r>
              <a:rPr lang="en" sz="2600"/>
              <a:t>located at the back of the abdomen</a:t>
            </a:r>
          </a:p>
          <a:p>
            <a:pPr marL="457200" lvl="0" indent="-393700" rtl="0">
              <a:buClr>
                <a:schemeClr val="dk1"/>
              </a:buClr>
              <a:buSzPct val="100000"/>
              <a:buFont typeface="Arial"/>
              <a:buChar char="●"/>
            </a:pPr>
            <a:r>
              <a:rPr lang="en" sz="2600"/>
              <a:t>head of the pancreas is located on the right side of the abdomen</a:t>
            </a:r>
          </a:p>
          <a:p>
            <a:pPr marL="457200" lvl="0" indent="-393700" rtl="0">
              <a:buClr>
                <a:schemeClr val="dk1"/>
              </a:buClr>
              <a:buSzPct val="100000"/>
              <a:buFont typeface="Arial"/>
              <a:buChar char="●"/>
            </a:pPr>
            <a:r>
              <a:rPr lang="en" sz="2600"/>
              <a:t>secretes digestive enzymes into the small intestine</a:t>
            </a:r>
          </a:p>
          <a:p>
            <a:pPr marL="457200" lvl="0" indent="-393700" rtl="0">
              <a:buClr>
                <a:schemeClr val="dk1"/>
              </a:buClr>
              <a:buSzPct val="100000"/>
              <a:buFont typeface="Arial"/>
              <a:buChar char="●"/>
            </a:pPr>
            <a:r>
              <a:rPr lang="en" sz="2600"/>
              <a:t>makes insulin to control blood sugar</a:t>
            </a:r>
          </a:p>
          <a:p>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Pancreas</a:t>
            </a:r>
          </a:p>
        </p:txBody>
      </p:sp>
      <p:sp>
        <p:nvSpPr>
          <p:cNvPr id="83" name="Shape 8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93700" rtl="0">
              <a:buClr>
                <a:schemeClr val="dk1"/>
              </a:buClr>
              <a:buSzPct val="100000"/>
              <a:buFont typeface="Arial"/>
              <a:buChar char="●"/>
            </a:pPr>
            <a:r>
              <a:rPr lang="en" sz="2600"/>
              <a:t>connects to the duodenum(first section of the small intestine)</a:t>
            </a:r>
          </a:p>
          <a:p>
            <a:pPr marL="457200" lvl="0" indent="-393700" rtl="0">
              <a:buClr>
                <a:schemeClr val="dk1"/>
              </a:buClr>
              <a:buSzPct val="100000"/>
              <a:buFont typeface="Arial"/>
              <a:buChar char="●"/>
            </a:pPr>
            <a:r>
              <a:rPr lang="en" sz="2600"/>
              <a:t>secretes enzymes that break down polymers</a:t>
            </a:r>
          </a:p>
          <a:p>
            <a:pPr marL="457200" lvl="0" indent="-393700" rtl="0">
              <a:buClr>
                <a:schemeClr val="dk1"/>
              </a:buClr>
              <a:buSzPct val="100000"/>
              <a:buFont typeface="Arial"/>
              <a:buChar char="●"/>
            </a:pPr>
            <a:r>
              <a:rPr lang="en" sz="2600"/>
              <a:t>trypsin: breaks down proteins into small peptides</a:t>
            </a:r>
          </a:p>
          <a:p>
            <a:pPr marL="457200" lvl="0" indent="-393700" rtl="0">
              <a:buClr>
                <a:schemeClr val="dk1"/>
              </a:buClr>
              <a:buSzPct val="100000"/>
              <a:buFont typeface="Arial"/>
              <a:buChar char="●"/>
            </a:pPr>
            <a:r>
              <a:rPr lang="en" sz="2600"/>
              <a:t>chymotrypsin: accelerates the rate in which peptide bonds are broken down</a:t>
            </a:r>
          </a:p>
          <a:p>
            <a:pPr marL="457200" lvl="0" indent="-393700">
              <a:buClr>
                <a:schemeClr val="dk1"/>
              </a:buClr>
              <a:buSzPct val="100000"/>
              <a:buFont typeface="Arial"/>
              <a:buChar char="●"/>
            </a:pPr>
            <a:r>
              <a:rPr lang="en" sz="2600"/>
              <a:t>insulin is released in response to an increase in blood sugar</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17878"/>
            <a:ext cx="8229600" cy="857400"/>
          </a:xfrm>
          <a:prstGeom prst="rect">
            <a:avLst/>
          </a:prstGeom>
        </p:spPr>
        <p:txBody>
          <a:bodyPr lIns="91425" tIns="91425" rIns="91425" bIns="91425" anchor="b" anchorCtr="0">
            <a:noAutofit/>
          </a:bodyPr>
          <a:lstStyle/>
          <a:p>
            <a:pPr>
              <a:buNone/>
            </a:pPr>
            <a:r>
              <a:rPr lang="en"/>
              <a:t>Liver </a:t>
            </a:r>
          </a:p>
        </p:txBody>
      </p:sp>
      <p:sp>
        <p:nvSpPr>
          <p:cNvPr id="89" name="Shape 8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chemeClr val="dk1"/>
              </a:buClr>
              <a:buSzPct val="100000"/>
              <a:buFont typeface="Arial"/>
              <a:buChar char="●"/>
            </a:pPr>
            <a:r>
              <a:rPr lang="en"/>
              <a:t>largest organ in the body</a:t>
            </a:r>
          </a:p>
          <a:p>
            <a:pPr marL="457200" lvl="0" indent="-419100" rtl="0">
              <a:buClr>
                <a:schemeClr val="dk1"/>
              </a:buClr>
              <a:buSzPct val="100000"/>
              <a:buFont typeface="Arial"/>
              <a:buChar char="●"/>
            </a:pPr>
            <a:r>
              <a:rPr lang="en"/>
              <a:t>sits on the right side of the stomach</a:t>
            </a:r>
          </a:p>
          <a:p>
            <a:pPr marL="457200" lvl="0" indent="-419100" rtl="0">
              <a:buClr>
                <a:schemeClr val="dk1"/>
              </a:buClr>
              <a:buSzPct val="100000"/>
              <a:buFont typeface="Arial"/>
              <a:buChar char="●"/>
            </a:pPr>
            <a:r>
              <a:rPr lang="en"/>
              <a:t>produces bile for digestive processes</a:t>
            </a:r>
          </a:p>
          <a:p>
            <a:pPr marL="457200" lvl="0" indent="-419100" rtl="0">
              <a:buClr>
                <a:schemeClr val="dk1"/>
              </a:buClr>
              <a:buSzPct val="100000"/>
              <a:buFont typeface="Arial"/>
              <a:buChar char="●"/>
            </a:pPr>
            <a:r>
              <a:rPr lang="en"/>
              <a:t>detoxifies the blood</a:t>
            </a:r>
          </a:p>
          <a:p>
            <a:pPr marL="457200" lvl="0" indent="-419100" rtl="0">
              <a:buClr>
                <a:schemeClr val="dk1"/>
              </a:buClr>
              <a:buSzPct val="100000"/>
              <a:buFont typeface="Arial"/>
              <a:buChar char="●"/>
            </a:pPr>
            <a:r>
              <a:rPr lang="en"/>
              <a:t>stores vitamins and iron</a:t>
            </a:r>
          </a:p>
          <a:p>
            <a:pPr marL="457200" lvl="0" indent="-419100" rtl="0">
              <a:buClr>
                <a:schemeClr val="dk1"/>
              </a:buClr>
              <a:buSzPct val="100000"/>
              <a:buFont typeface="Arial"/>
              <a:buChar char="●"/>
            </a:pPr>
            <a:r>
              <a:rPr lang="en"/>
              <a:t>destroys old blood cells</a:t>
            </a:r>
          </a:p>
          <a:p>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Gallbladder</a:t>
            </a:r>
          </a:p>
        </p:txBody>
      </p:sp>
      <p:sp>
        <p:nvSpPr>
          <p:cNvPr id="95" name="Shape 9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chemeClr val="dk1"/>
              </a:buClr>
              <a:buSzPct val="100000"/>
              <a:buFont typeface="Arial"/>
              <a:buChar char="●"/>
            </a:pPr>
            <a:r>
              <a:rPr lang="en"/>
              <a:t>Bile is transported from the liver to the gallbladder</a:t>
            </a:r>
          </a:p>
          <a:p>
            <a:pPr marL="457200" lvl="0" indent="-419100" rtl="0">
              <a:buClr>
                <a:schemeClr val="dk1"/>
              </a:buClr>
              <a:buSzPct val="100000"/>
              <a:buFont typeface="Arial"/>
              <a:buChar char="●"/>
            </a:pPr>
            <a:r>
              <a:rPr lang="en"/>
              <a:t>Bile is then transported to the small intestine</a:t>
            </a:r>
          </a:p>
          <a:p>
            <a:pPr marL="457200" lvl="0" indent="-419100" rtl="0">
              <a:buClr>
                <a:schemeClr val="dk1"/>
              </a:buClr>
              <a:buSzPct val="100000"/>
              <a:buFont typeface="Arial"/>
              <a:buChar char="●"/>
            </a:pPr>
            <a:r>
              <a:rPr lang="en"/>
              <a:t>bile contains bile acids(critical for digestion and absorption of fat in the small intestine)</a:t>
            </a:r>
          </a:p>
          <a:p>
            <a:pPr marL="457200" lvl="0" indent="-419100">
              <a:buClr>
                <a:schemeClr val="dk1"/>
              </a:buClr>
              <a:buSzPct val="100000"/>
              <a:buFont typeface="Arial"/>
              <a:buChar char="●"/>
            </a:pPr>
            <a:r>
              <a:rPr lang="en"/>
              <a:t>bile enters the digestive tract through the stomach</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Digestion of Bread</a:t>
            </a:r>
          </a:p>
        </p:txBody>
      </p:sp>
      <p:pic>
        <p:nvPicPr>
          <p:cNvPr id="101" name="Shape 101"/>
          <p:cNvPicPr preferRelativeResize="0"/>
          <p:nvPr/>
        </p:nvPicPr>
        <p:blipFill>
          <a:blip r:embed="rId3"/>
          <a:stretch>
            <a:fillRect/>
          </a:stretch>
        </p:blipFill>
        <p:spPr>
          <a:xfrm>
            <a:off x="4892025" y="211625"/>
            <a:ext cx="4000500" cy="4720249"/>
          </a:xfrm>
          <a:prstGeom prst="rect">
            <a:avLst/>
          </a:prstGeom>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Digestion of Butter</a:t>
            </a:r>
          </a:p>
        </p:txBody>
      </p:sp>
      <p:pic>
        <p:nvPicPr>
          <p:cNvPr id="107" name="Shape 107"/>
          <p:cNvPicPr preferRelativeResize="0"/>
          <p:nvPr/>
        </p:nvPicPr>
        <p:blipFill>
          <a:blip r:embed="rId3"/>
          <a:stretch>
            <a:fillRect/>
          </a:stretch>
        </p:blipFill>
        <p:spPr>
          <a:xfrm>
            <a:off x="4869003" y="0"/>
            <a:ext cx="4274996" cy="5598624"/>
          </a:xfrm>
          <a:prstGeom prst="rect">
            <a:avLst/>
          </a:prstGeom>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Works Cited</a:t>
            </a:r>
          </a:p>
        </p:txBody>
      </p:sp>
      <p:sp>
        <p:nvSpPr>
          <p:cNvPr id="113" name="Shape 11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buClr>
                <a:srgbClr val="000000"/>
              </a:buClr>
              <a:buSzPct val="100000"/>
              <a:buFont typeface="Arial"/>
              <a:buChar char="●"/>
            </a:pPr>
            <a:r>
              <a:rPr lang="en" sz="1800">
                <a:solidFill>
                  <a:srgbClr val="000000"/>
                </a:solidFill>
              </a:rPr>
              <a:t>Khan, Sumaiya. (2010, Feb 20). Small Intestine Anatomy. Retrieved from: </a:t>
            </a:r>
            <a:r>
              <a:rPr lang="en" sz="1800" u="sng">
                <a:solidFill>
                  <a:srgbClr val="000000"/>
                </a:solidFill>
                <a:hlinkClick r:id="rId4"/>
              </a:rPr>
              <a:t>http://www.ibuzzle.com/articles/small-intestine-anatomy.html</a:t>
            </a:r>
          </a:p>
          <a:p>
            <a:pPr marL="457200" lvl="0" indent="-342900" rtl="0">
              <a:buClr>
                <a:srgbClr val="000000"/>
              </a:buClr>
              <a:buSzPct val="100000"/>
              <a:buFont typeface="Arial"/>
              <a:buChar char="●"/>
            </a:pPr>
            <a:r>
              <a:rPr lang="en" sz="1800">
                <a:solidFill>
                  <a:srgbClr val="000000"/>
                </a:solidFill>
              </a:rPr>
              <a:t>Hendrickson, Kirsten. (2014, Feb 3). What Are the Functions of Lipase Enzymes? Retrieved from: </a:t>
            </a:r>
            <a:r>
              <a:rPr lang="en" sz="1800" u="sng">
                <a:solidFill>
                  <a:srgbClr val="000000"/>
                </a:solidFill>
                <a:hlinkClick r:id="rId5"/>
              </a:rPr>
              <a:t>http://www.livestrong.com/article/410168-what-are-the-functions-of-lipase-enzymes/</a:t>
            </a:r>
          </a:p>
          <a:p>
            <a:pPr marL="457200" lvl="0" indent="-342900" rtl="0">
              <a:buClr>
                <a:srgbClr val="000000"/>
              </a:buClr>
              <a:buSzPct val="100000"/>
              <a:buFont typeface="Arial"/>
              <a:buChar char="●"/>
            </a:pPr>
            <a:r>
              <a:rPr lang="en" sz="1800">
                <a:solidFill>
                  <a:srgbClr val="000000"/>
                </a:solidFill>
              </a:rPr>
              <a:t>Bowen, R. (2006 July 5). Exocrine Secretions of the Pancreas. Retrieved from: </a:t>
            </a:r>
            <a:r>
              <a:rPr lang="en" sz="1800" u="sng">
                <a:solidFill>
                  <a:srgbClr val="000000"/>
                </a:solidFill>
                <a:hlinkClick r:id="rId5"/>
              </a:rPr>
              <a:t>http://www.livestrong.com/article/410168-what-are-the-functions-of-lipase-enzymes/</a:t>
            </a:r>
          </a:p>
          <a:p>
            <a:pPr marL="457200" lvl="0" indent="-342900">
              <a:buClr>
                <a:srgbClr val="000000"/>
              </a:buClr>
              <a:buSzPct val="100000"/>
              <a:buFont typeface="Arial"/>
              <a:buChar char="●"/>
            </a:pPr>
            <a:r>
              <a:rPr lang="en" sz="1800">
                <a:solidFill>
                  <a:srgbClr val="000000"/>
                </a:solidFill>
              </a:rPr>
              <a:t>Krucik, George. (2013, Apr 24). Liver. Retrieved from: </a:t>
            </a:r>
            <a:r>
              <a:rPr lang="en" sz="1800" u="sng">
                <a:solidFill>
                  <a:srgbClr val="000000"/>
                </a:solidFill>
                <a:hlinkClick r:id="rId6"/>
              </a:rPr>
              <a:t>http://www.healthline.com/human-body-maps/liver</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Oral Cavity </a:t>
            </a:r>
          </a:p>
        </p:txBody>
      </p:sp>
      <p:sp>
        <p:nvSpPr>
          <p:cNvPr id="30" name="Shape 30"/>
          <p:cNvSpPr txBox="1">
            <a:spLocks noGrp="1"/>
          </p:cNvSpPr>
          <p:nvPr>
            <p:ph type="body" idx="1"/>
          </p:nvPr>
        </p:nvSpPr>
        <p:spPr>
          <a:xfrm>
            <a:off x="457200" y="1323350"/>
            <a:ext cx="8229600" cy="3725699"/>
          </a:xfrm>
          <a:prstGeom prst="rect">
            <a:avLst/>
          </a:prstGeom>
        </p:spPr>
        <p:txBody>
          <a:bodyPr lIns="91425" tIns="91425" rIns="91425" bIns="91425" anchor="t" anchorCtr="0">
            <a:noAutofit/>
          </a:bodyPr>
          <a:lstStyle/>
          <a:p>
            <a:pPr lvl="0" rtl="0">
              <a:buClr>
                <a:schemeClr val="dk1"/>
              </a:buClr>
              <a:buSzPct val="100000"/>
              <a:buFont typeface="Arial"/>
              <a:buNone/>
            </a:pPr>
            <a:r>
              <a:rPr lang="en" sz="1100">
                <a:solidFill>
                  <a:srgbClr val="FF0000"/>
                </a:solidFill>
              </a:rPr>
              <a:t>·</a:t>
            </a:r>
            <a:r>
              <a:rPr lang="en" sz="700">
                <a:solidFill>
                  <a:srgbClr val="FF0000"/>
                </a:solidFill>
                <a:latin typeface="Times New Roman"/>
                <a:ea typeface="Times New Roman"/>
                <a:cs typeface="Times New Roman"/>
                <a:sym typeface="Times New Roman"/>
              </a:rPr>
              <a:t>     </a:t>
            </a:r>
            <a:r>
              <a:rPr lang="en" sz="1200">
                <a:solidFill>
                  <a:srgbClr val="FF0000"/>
                </a:solidFill>
                <a:latin typeface="Times New Roman"/>
                <a:ea typeface="Times New Roman"/>
                <a:cs typeface="Times New Roman"/>
                <a:sym typeface="Times New Roman"/>
              </a:rPr>
              <a:t>    </a:t>
            </a:r>
            <a:r>
              <a:rPr lang="en" sz="1200">
                <a:solidFill>
                  <a:schemeClr val="lt1"/>
                </a:solidFill>
              </a:rPr>
              <a:t>What is the oral cavity and what does it contain? The oral cavity is the mouth and it contains the teeth, tongue, lips and cheeks.</a:t>
            </a:r>
          </a:p>
          <a:p>
            <a:pPr lvl="0" rtl="0">
              <a:buClr>
                <a:schemeClr val="dk1"/>
              </a:buClr>
              <a:buSzPct val="91666"/>
              <a:buFont typeface="Arial"/>
              <a:buNone/>
            </a:pPr>
            <a:r>
              <a:rPr lang="en" sz="1200">
                <a:solidFill>
                  <a:srgbClr val="FF0000"/>
                </a:solidFill>
              </a:rPr>
              <a:t>·</a:t>
            </a:r>
            <a:r>
              <a:rPr lang="en" sz="1200">
                <a:solidFill>
                  <a:srgbClr val="FF0000"/>
                </a:solidFill>
                <a:latin typeface="Times New Roman"/>
                <a:ea typeface="Times New Roman"/>
                <a:cs typeface="Times New Roman"/>
                <a:sym typeface="Times New Roman"/>
              </a:rPr>
              <a:t>         </a:t>
            </a:r>
            <a:r>
              <a:rPr lang="en" sz="1200">
                <a:solidFill>
                  <a:schemeClr val="lt1"/>
                </a:solidFill>
              </a:rPr>
              <a:t>What is the function of the salivary glands? The salivary glands make saliva which helps the food digest so It can go easier down the esophagus.</a:t>
            </a:r>
          </a:p>
          <a:p>
            <a:pPr lvl="0" rtl="0">
              <a:buClr>
                <a:schemeClr val="dk1"/>
              </a:buClr>
              <a:buSzPct val="91666"/>
              <a:buFont typeface="Arial"/>
              <a:buNone/>
            </a:pPr>
            <a:r>
              <a:rPr lang="en" sz="1200">
                <a:solidFill>
                  <a:srgbClr val="FF0000"/>
                </a:solidFill>
              </a:rPr>
              <a:t>·</a:t>
            </a:r>
            <a:r>
              <a:rPr lang="en" sz="1200">
                <a:solidFill>
                  <a:srgbClr val="FF0000"/>
                </a:solidFill>
                <a:latin typeface="Times New Roman"/>
                <a:ea typeface="Times New Roman"/>
                <a:cs typeface="Times New Roman"/>
                <a:sym typeface="Times New Roman"/>
              </a:rPr>
              <a:t>        </a:t>
            </a:r>
            <a:r>
              <a:rPr lang="en" sz="1200">
                <a:solidFill>
                  <a:srgbClr val="FF00FF"/>
                </a:solidFill>
                <a:latin typeface="Times New Roman"/>
                <a:ea typeface="Times New Roman"/>
                <a:cs typeface="Times New Roman"/>
                <a:sym typeface="Times New Roman"/>
              </a:rPr>
              <a:t> </a:t>
            </a:r>
            <a:r>
              <a:rPr lang="en" sz="1200">
                <a:solidFill>
                  <a:schemeClr val="lt1"/>
                </a:solidFill>
              </a:rPr>
              <a:t>What is the function of the tongue? The tongue helps food roll into a bolus which makes it easier to chew and digest. It also allows you to taste your food.</a:t>
            </a:r>
          </a:p>
          <a:p>
            <a:pPr lvl="0" rtl="0">
              <a:buClr>
                <a:schemeClr val="dk1"/>
              </a:buClr>
              <a:buSzPct val="91666"/>
              <a:buFont typeface="Arial"/>
              <a:buNone/>
            </a:pPr>
            <a:r>
              <a:rPr lang="en" sz="1200">
                <a:solidFill>
                  <a:srgbClr val="FF0000"/>
                </a:solidFill>
              </a:rPr>
              <a:t>·</a:t>
            </a:r>
            <a:r>
              <a:rPr lang="en" sz="1200">
                <a:solidFill>
                  <a:srgbClr val="FF0000"/>
                </a:solidFill>
                <a:latin typeface="Times New Roman"/>
                <a:ea typeface="Times New Roman"/>
                <a:cs typeface="Times New Roman"/>
                <a:sym typeface="Times New Roman"/>
              </a:rPr>
              <a:t>         </a:t>
            </a:r>
            <a:r>
              <a:rPr lang="en" sz="1200">
                <a:solidFill>
                  <a:schemeClr val="lt1"/>
                </a:solidFill>
              </a:rPr>
              <a:t>What is a bolus? A soft mass of chewed food.</a:t>
            </a:r>
          </a:p>
          <a:p>
            <a:pPr lvl="0" rtl="0">
              <a:buClr>
                <a:schemeClr val="dk1"/>
              </a:buClr>
              <a:buSzPct val="91666"/>
              <a:buFont typeface="Arial"/>
              <a:buNone/>
            </a:pPr>
            <a:r>
              <a:rPr lang="en" sz="1200">
                <a:solidFill>
                  <a:srgbClr val="FF0000"/>
                </a:solidFill>
              </a:rPr>
              <a:t>·</a:t>
            </a:r>
            <a:r>
              <a:rPr lang="en" sz="1200">
                <a:solidFill>
                  <a:srgbClr val="FF0000"/>
                </a:solidFill>
                <a:latin typeface="Times New Roman"/>
                <a:ea typeface="Times New Roman"/>
                <a:cs typeface="Times New Roman"/>
                <a:sym typeface="Times New Roman"/>
              </a:rPr>
              <a:t>         </a:t>
            </a:r>
            <a:r>
              <a:rPr lang="en" sz="1200">
                <a:solidFill>
                  <a:schemeClr val="lt1"/>
                </a:solidFill>
              </a:rPr>
              <a:t>Where the soft and hard palate located and what are are their functions? The hard palate is located at the front of the roof of the mouth.  The soft palate is located at the back. The soft palate closes the nasal passages during the act of swallowing. The hard palate divides the nasal passages.</a:t>
            </a:r>
          </a:p>
          <a:p>
            <a:pPr lvl="0" rtl="0">
              <a:buClr>
                <a:schemeClr val="dk1"/>
              </a:buClr>
              <a:buSzPct val="91666"/>
              <a:buFont typeface="Arial"/>
              <a:buNone/>
            </a:pPr>
            <a:r>
              <a:rPr lang="en" sz="1200">
                <a:solidFill>
                  <a:srgbClr val="FF0000"/>
                </a:solidFill>
              </a:rPr>
              <a:t>·</a:t>
            </a:r>
            <a:r>
              <a:rPr lang="en" sz="1200">
                <a:solidFill>
                  <a:srgbClr val="FF0000"/>
                </a:solidFill>
                <a:latin typeface="Times New Roman"/>
                <a:ea typeface="Times New Roman"/>
                <a:cs typeface="Times New Roman"/>
                <a:sym typeface="Times New Roman"/>
              </a:rPr>
              <a:t>         </a:t>
            </a:r>
            <a:r>
              <a:rPr lang="en" sz="1200">
                <a:solidFill>
                  <a:schemeClr val="lt1"/>
                </a:solidFill>
              </a:rPr>
              <a:t>What mechanical and chemical digestion occurs in the oral cavity? Swallowing is the mechanical digestion that occurs in the oral cavity.  The chemical digestion starts when saliva brings enzymes and amylase breaks down all the carbohydrates .</a:t>
            </a:r>
          </a:p>
          <a:p>
            <a:pPr lvl="0" rtl="0">
              <a:buClr>
                <a:schemeClr val="dk1"/>
              </a:buClr>
              <a:buSzPct val="91666"/>
              <a:buFont typeface="Arial"/>
              <a:buNone/>
            </a:pPr>
            <a:r>
              <a:rPr lang="en" sz="1200">
                <a:solidFill>
                  <a:srgbClr val="FF0000"/>
                </a:solidFill>
              </a:rPr>
              <a:t>·</a:t>
            </a:r>
            <a:r>
              <a:rPr lang="en" sz="1200">
                <a:solidFill>
                  <a:srgbClr val="FF0000"/>
                </a:solidFill>
                <a:latin typeface="Times New Roman"/>
                <a:ea typeface="Times New Roman"/>
                <a:cs typeface="Times New Roman"/>
                <a:sym typeface="Times New Roman"/>
              </a:rPr>
              <a:t>        </a:t>
            </a:r>
            <a:r>
              <a:rPr lang="en" sz="1200">
                <a:solidFill>
                  <a:schemeClr val="lt1"/>
                </a:solidFill>
                <a:latin typeface="Times New Roman"/>
                <a:ea typeface="Times New Roman"/>
                <a:cs typeface="Times New Roman"/>
                <a:sym typeface="Times New Roman"/>
              </a:rPr>
              <a:t> </a:t>
            </a:r>
            <a:r>
              <a:rPr lang="en" sz="1200">
                <a:solidFill>
                  <a:schemeClr val="lt1"/>
                </a:solidFill>
              </a:rPr>
              <a:t>What mechanisms are in place to make sure food does not “go down the wrong tube” and into the windpipe? The epiglottis covers the larynx to prevent food from entering the airway.</a:t>
            </a:r>
          </a:p>
          <a:p>
            <a:pPr lvl="0" rtl="0">
              <a:buNone/>
            </a:pPr>
            <a:r>
              <a:rPr lang="en" sz="1200">
                <a:solidFill>
                  <a:srgbClr val="FF0000"/>
                </a:solidFill>
              </a:rPr>
              <a:t>·</a:t>
            </a:r>
            <a:r>
              <a:rPr lang="en" sz="1200">
                <a:solidFill>
                  <a:srgbClr val="FF0000"/>
                </a:solidFill>
                <a:latin typeface="Times New Roman"/>
                <a:ea typeface="Times New Roman"/>
                <a:cs typeface="Times New Roman"/>
                <a:sym typeface="Times New Roman"/>
              </a:rPr>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4"/>
        <p:cNvGrpSpPr/>
        <p:nvPr/>
      </p:nvGrpSpPr>
      <p:grpSpPr>
        <a:xfrm>
          <a:off x="0" y="0"/>
          <a:ext cx="0" cy="0"/>
          <a:chOff x="0" y="0"/>
          <a:chExt cx="0" cy="0"/>
        </a:xfrm>
      </p:grpSpPr>
      <p:sp>
        <p:nvSpPr>
          <p:cNvPr id="35" name="Shape 35"/>
          <p:cNvSpPr txBox="1">
            <a:spLocks noGrp="1"/>
          </p:cNvSpPr>
          <p:nvPr>
            <p:ph type="body" idx="1"/>
          </p:nvPr>
        </p:nvSpPr>
        <p:spPr>
          <a:xfrm>
            <a:off x="457200" y="708900"/>
            <a:ext cx="8229600" cy="3725699"/>
          </a:xfrm>
          <a:prstGeom prst="rect">
            <a:avLst/>
          </a:prstGeom>
        </p:spPr>
        <p:txBody>
          <a:bodyPr lIns="91425" tIns="91425" rIns="91425" bIns="91425" anchor="t" anchorCtr="0">
            <a:noAutofit/>
          </a:bodyPr>
          <a:lstStyle/>
          <a:p>
            <a:pPr lvl="0" rtl="0">
              <a:buNone/>
            </a:pPr>
            <a:r>
              <a:rPr lang="en" sz="800">
                <a:solidFill>
                  <a:srgbClr val="000000"/>
                </a:solidFill>
              </a:rPr>
              <a:t>What is the peristaltic movement and how does it function in the esophagus?</a:t>
            </a:r>
          </a:p>
          <a:p>
            <a:pPr lvl="0" rtl="0">
              <a:buNone/>
            </a:pPr>
            <a:r>
              <a:rPr lang="en" sz="800">
                <a:solidFill>
                  <a:srgbClr val="000000"/>
                </a:solidFill>
              </a:rPr>
              <a:t>	Peristaltic movement occurs when muscles contract behind chewed in order to move food through the esophagus.</a:t>
            </a:r>
          </a:p>
          <a:p>
            <a:pPr lvl="0" rtl="0">
              <a:buNone/>
            </a:pPr>
            <a:r>
              <a:rPr lang="en" sz="800">
                <a:solidFill>
                  <a:srgbClr val="000000"/>
                </a:solidFill>
              </a:rPr>
              <a:t>Does any digestion of food occur in the esophagus?</a:t>
            </a:r>
          </a:p>
          <a:p>
            <a:pPr lvl="0" rtl="0">
              <a:buNone/>
            </a:pPr>
            <a:r>
              <a:rPr lang="en" sz="800">
                <a:solidFill>
                  <a:srgbClr val="000000"/>
                </a:solidFill>
              </a:rPr>
              <a:t>	No</a:t>
            </a:r>
          </a:p>
          <a:p>
            <a:pPr lvl="0" rtl="0">
              <a:buNone/>
            </a:pPr>
            <a:r>
              <a:rPr lang="en" sz="800">
                <a:solidFill>
                  <a:srgbClr val="000000"/>
                </a:solidFill>
              </a:rPr>
              <a:t>What are the primary functions of the stomach?</a:t>
            </a:r>
          </a:p>
          <a:p>
            <a:pPr lvl="0" rtl="0">
              <a:buNone/>
            </a:pPr>
            <a:r>
              <a:rPr lang="en" sz="800">
                <a:solidFill>
                  <a:srgbClr val="000000"/>
                </a:solidFill>
              </a:rPr>
              <a:t>	The stomach breaks down food and extracts nutrients necessary for the body.</a:t>
            </a:r>
          </a:p>
          <a:p>
            <a:pPr lvl="0" rtl="0">
              <a:buNone/>
            </a:pPr>
            <a:r>
              <a:rPr lang="en" sz="800">
                <a:solidFill>
                  <a:srgbClr val="000000"/>
                </a:solidFill>
              </a:rPr>
              <a:t>What is chyme and how does the stomach mix this material?</a:t>
            </a:r>
          </a:p>
          <a:p>
            <a:pPr lvl="0" rtl="0">
              <a:buNone/>
            </a:pPr>
            <a:r>
              <a:rPr lang="en" sz="800">
                <a:solidFill>
                  <a:srgbClr val="000000"/>
                </a:solidFill>
              </a:rPr>
              <a:t>	Chyme is creamy material produced by digestion of food. Food enzymes, and gastric juices all mix in the bottom of the stomach to make Chyme.</a:t>
            </a:r>
          </a:p>
          <a:p>
            <a:pPr lvl="0" rtl="0">
              <a:buNone/>
            </a:pPr>
            <a:r>
              <a:rPr lang="en" sz="800">
                <a:solidFill>
                  <a:srgbClr val="000000"/>
                </a:solidFill>
              </a:rPr>
              <a:t>What role does the stomach play in decontaminating the incoming food matter?</a:t>
            </a:r>
          </a:p>
          <a:p>
            <a:pPr lvl="0" rtl="0">
              <a:buNone/>
            </a:pPr>
            <a:r>
              <a:rPr lang="en" sz="800">
                <a:solidFill>
                  <a:srgbClr val="000000"/>
                </a:solidFill>
              </a:rPr>
              <a:t>	The stomach kills bacteria located within digested food.</a:t>
            </a:r>
          </a:p>
          <a:p>
            <a:pPr lvl="0" rtl="0">
              <a:buNone/>
            </a:pPr>
            <a:r>
              <a:rPr lang="en" sz="800">
                <a:solidFill>
                  <a:srgbClr val="000000"/>
                </a:solidFill>
              </a:rPr>
              <a:t>What cells in the stomach function to form enzymes and acids?</a:t>
            </a:r>
          </a:p>
          <a:p>
            <a:pPr lvl="0" rtl="0">
              <a:buNone/>
            </a:pPr>
            <a:r>
              <a:rPr lang="en" sz="800">
                <a:solidFill>
                  <a:srgbClr val="000000"/>
                </a:solidFill>
              </a:rPr>
              <a:t>	Parietal cells, they create acid.</a:t>
            </a:r>
          </a:p>
          <a:p>
            <a:pPr lvl="0" rtl="0">
              <a:buNone/>
            </a:pPr>
            <a:r>
              <a:rPr lang="en" sz="800">
                <a:solidFill>
                  <a:srgbClr val="000000"/>
                </a:solidFill>
              </a:rPr>
              <a:t>	Chief cells, they create pepsinogen.</a:t>
            </a:r>
          </a:p>
          <a:p>
            <a:pPr lvl="0" rtl="0">
              <a:buNone/>
            </a:pPr>
            <a:r>
              <a:rPr lang="en" sz="800">
                <a:solidFill>
                  <a:srgbClr val="000000"/>
                </a:solidFill>
              </a:rPr>
              <a:t>Why doesn’t gastric juice digest the inside of the stomach?</a:t>
            </a:r>
          </a:p>
          <a:p>
            <a:pPr lvl="0" rtl="0">
              <a:buNone/>
            </a:pPr>
            <a:r>
              <a:rPr lang="en" sz="800">
                <a:solidFill>
                  <a:srgbClr val="000000"/>
                </a:solidFill>
              </a:rPr>
              <a:t>	Because the stomach is protected by alkaline.</a:t>
            </a:r>
          </a:p>
          <a:p>
            <a:pPr lvl="0" rtl="0">
              <a:buNone/>
            </a:pPr>
            <a:r>
              <a:rPr lang="en" sz="800">
                <a:solidFill>
                  <a:srgbClr val="000000"/>
                </a:solidFill>
              </a:rPr>
              <a:t>What are sphincters and how are they related to the stomach?</a:t>
            </a:r>
          </a:p>
          <a:p>
            <a:pPr lvl="0" rtl="0">
              <a:buNone/>
            </a:pPr>
            <a:r>
              <a:rPr lang="en" sz="800">
                <a:solidFill>
                  <a:srgbClr val="000000"/>
                </a:solidFill>
              </a:rPr>
              <a:t>	</a:t>
            </a:r>
            <a:r>
              <a:rPr lang="en" sz="800"/>
              <a:t>Sphincters are muscles that relax or contract to allow material to pass through. The stomach has 2. One to keep the stomach acid in and the other to allow the flow of food.</a:t>
            </a:r>
          </a:p>
          <a:p>
            <a:pPr lvl="0" rtl="0">
              <a:buNone/>
            </a:pPr>
            <a:r>
              <a:rPr lang="en" sz="800"/>
              <a:t>What mechanical and chemical digestion occurs in the stomach?</a:t>
            </a:r>
          </a:p>
          <a:p>
            <a:pPr lvl="0" rtl="0">
              <a:buNone/>
            </a:pPr>
            <a:r>
              <a:rPr lang="en" sz="800"/>
              <a:t>	Mechanical digestion is when the stomach churns the food and mixes the food with the acid in the stomach.</a:t>
            </a:r>
          </a:p>
          <a:p>
            <a:pPr lvl="0" rtl="0">
              <a:buNone/>
            </a:pPr>
            <a:r>
              <a:rPr lang="en" sz="800"/>
              <a:t>	Chemical digestion is when the chemicals and acids in the stomach break down the food in the stomach.</a:t>
            </a:r>
          </a:p>
        </p:txBody>
      </p:sp>
      <p:sp>
        <p:nvSpPr>
          <p:cNvPr id="36" name="Shape 36"/>
          <p:cNvSpPr txBox="1">
            <a:spLocks noGrp="1"/>
          </p:cNvSpPr>
          <p:nvPr>
            <p:ph type="title"/>
          </p:nvPr>
        </p:nvSpPr>
        <p:spPr>
          <a:xfrm>
            <a:off x="457200" y="3"/>
            <a:ext cx="8229600" cy="857400"/>
          </a:xfrm>
          <a:prstGeom prst="rect">
            <a:avLst/>
          </a:prstGeom>
        </p:spPr>
        <p:txBody>
          <a:bodyPr lIns="91425" tIns="91425" rIns="91425" bIns="91425" anchor="b" anchorCtr="0">
            <a:noAutofit/>
          </a:bodyPr>
          <a:lstStyle/>
          <a:p>
            <a:pPr>
              <a:buNone/>
            </a:pPr>
            <a:r>
              <a:rPr lang="en"/>
              <a:t>Esophagus and Stomach</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a:hlinkClick r:id="rId3"/>
          </p:cNvPr>
          <p:cNvSpPr/>
          <p:nvPr/>
        </p:nvSpPr>
        <p:spPr>
          <a:xfrm>
            <a:off x="2084650" y="857250"/>
            <a:ext cx="4572000" cy="3429000"/>
          </a:xfrm>
          <a:prstGeom prst="rect">
            <a:avLst/>
          </a:prstGeom>
          <a:blipFill>
            <a:blip r:embed="rId4"/>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Small Intestine</a:t>
            </a:r>
          </a:p>
        </p:txBody>
      </p:sp>
      <p:sp>
        <p:nvSpPr>
          <p:cNvPr id="47" name="Shape 4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chemeClr val="dk1"/>
              </a:buClr>
              <a:buSzPct val="100000"/>
              <a:buFont typeface="Arial"/>
              <a:buChar char="●"/>
            </a:pPr>
            <a:r>
              <a:rPr lang="en"/>
              <a:t>Duodenum: processing and digesting chyme</a:t>
            </a:r>
          </a:p>
          <a:p>
            <a:pPr marL="457200" lvl="0" indent="-419100" rtl="0">
              <a:buClr>
                <a:schemeClr val="dk1"/>
              </a:buClr>
              <a:buSzPct val="100000"/>
              <a:buFont typeface="Arial"/>
              <a:buChar char="●"/>
            </a:pPr>
            <a:r>
              <a:rPr lang="en"/>
              <a:t>mixes bile and pancreatic enzymes</a:t>
            </a:r>
          </a:p>
          <a:p>
            <a:pPr marL="457200" lvl="0" indent="-419100" rtl="0">
              <a:buClr>
                <a:schemeClr val="dk1"/>
              </a:buClr>
              <a:buSzPct val="100000"/>
              <a:buFont typeface="Arial"/>
              <a:buChar char="●"/>
            </a:pPr>
            <a:r>
              <a:rPr lang="en"/>
              <a:t>Jejunum: digests and absorbs macromolecules from partially digested food</a:t>
            </a:r>
          </a:p>
          <a:p>
            <a:pPr marL="457200" lvl="0" indent="-419100" rtl="0">
              <a:buClr>
                <a:schemeClr val="dk1"/>
              </a:buClr>
              <a:buSzPct val="100000"/>
              <a:buFont typeface="Arial"/>
              <a:buChar char="●"/>
            </a:pPr>
            <a:r>
              <a:rPr lang="en"/>
              <a:t>Ilium: absorbs B-12 and bile salts</a:t>
            </a:r>
          </a:p>
          <a:p>
            <a:pPr marL="457200" lvl="0" indent="-419100" rtl="0">
              <a:buClr>
                <a:schemeClr val="dk1"/>
              </a:buClr>
              <a:buSzPct val="100000"/>
              <a:buFont typeface="Arial"/>
              <a:buChar char="●"/>
            </a:pPr>
            <a:r>
              <a:rPr lang="en"/>
              <a:t>pH Level: 7</a:t>
            </a:r>
          </a:p>
          <a:p>
            <a:pPr marL="457200" lvl="0" indent="-419100">
              <a:buClr>
                <a:schemeClr val="dk1"/>
              </a:buClr>
              <a:buSzPct val="100000"/>
              <a:buFont typeface="Arial"/>
              <a:buChar char="●"/>
            </a:pPr>
            <a:r>
              <a:rPr lang="en"/>
              <a:t>use of buffers(ex. minerals) in order to maintain pH level</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buNone/>
            </a:pPr>
            <a:r>
              <a:rPr lang="en"/>
              <a:t>Small Intestine</a:t>
            </a:r>
          </a:p>
        </p:txBody>
      </p:sp>
      <p:sp>
        <p:nvSpPr>
          <p:cNvPr id="53" name="Shape 5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chemeClr val="dk1"/>
              </a:buClr>
              <a:buSzPct val="100000"/>
              <a:buFont typeface="Arial"/>
              <a:buChar char="●"/>
            </a:pPr>
            <a:r>
              <a:rPr lang="en"/>
              <a:t>pancreas releases pancreatic enzymes to the duodenum</a:t>
            </a:r>
          </a:p>
          <a:p>
            <a:pPr marL="457200" lvl="0" indent="-419100" rtl="0">
              <a:buClr>
                <a:schemeClr val="dk1"/>
              </a:buClr>
              <a:buSzPct val="100000"/>
              <a:buFont typeface="Arial"/>
              <a:buChar char="●"/>
            </a:pPr>
            <a:r>
              <a:rPr lang="en"/>
              <a:t>liver and gallbladder release bile to the duodenum</a:t>
            </a:r>
          </a:p>
          <a:p>
            <a:pPr marL="457200" lvl="0" indent="-419100" rtl="0">
              <a:buClr>
                <a:schemeClr val="dk1"/>
              </a:buClr>
              <a:buSzPct val="100000"/>
              <a:buFont typeface="Arial"/>
              <a:buChar char="●"/>
            </a:pPr>
            <a:r>
              <a:rPr lang="en"/>
              <a:t>food moves through the intestines via peristalsis</a:t>
            </a:r>
          </a:p>
          <a:p>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Small Intestine</a:t>
            </a:r>
          </a:p>
        </p:txBody>
      </p:sp>
      <p:sp>
        <p:nvSpPr>
          <p:cNvPr id="59" name="Shape 5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chemeClr val="dk1"/>
              </a:buClr>
              <a:buSzPct val="100000"/>
              <a:buFont typeface="Arial"/>
              <a:buChar char="●"/>
            </a:pPr>
            <a:r>
              <a:rPr lang="en"/>
              <a:t>amylase: breaks down polysaccharides( ex. carbs) into monosaccharides</a:t>
            </a:r>
          </a:p>
          <a:p>
            <a:pPr marL="457200" lvl="0" indent="-419100" rtl="0">
              <a:buClr>
                <a:schemeClr val="dk1"/>
              </a:buClr>
              <a:buSzPct val="100000"/>
              <a:buFont typeface="Arial"/>
              <a:buChar char="●"/>
            </a:pPr>
            <a:r>
              <a:rPr lang="en"/>
              <a:t>lactase: breaks down lactose into glucose and galactose</a:t>
            </a:r>
          </a:p>
          <a:p>
            <a:pPr marL="457200" lvl="0" indent="-419100" rtl="0">
              <a:buClr>
                <a:schemeClr val="dk1"/>
              </a:buClr>
              <a:buSzPct val="100000"/>
              <a:buFont typeface="Arial"/>
              <a:buChar char="●"/>
            </a:pPr>
            <a:r>
              <a:rPr lang="en"/>
              <a:t>lipase: digestion of dietary fat</a:t>
            </a:r>
          </a:p>
          <a:p>
            <a:pPr marL="457200" lvl="0" indent="-419100">
              <a:buClr>
                <a:schemeClr val="dk1"/>
              </a:buClr>
              <a:buSzPct val="100000"/>
              <a:buFont typeface="Arial"/>
              <a:buChar char="●"/>
            </a:pPr>
            <a:r>
              <a:rPr lang="en"/>
              <a:t>protease: breaks down peptide bonds of proteins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buNone/>
            </a:pPr>
            <a:r>
              <a:rPr lang="en"/>
              <a:t>Large Intestine</a:t>
            </a:r>
          </a:p>
        </p:txBody>
      </p:sp>
      <p:sp>
        <p:nvSpPr>
          <p:cNvPr id="65" name="Shape 6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chemeClr val="dk1"/>
              </a:buClr>
              <a:buSzPct val="100000"/>
              <a:buFont typeface="Arial"/>
              <a:buChar char="●"/>
            </a:pPr>
            <a:r>
              <a:rPr lang="en"/>
              <a:t>reabsorbs water from indigestible food</a:t>
            </a:r>
          </a:p>
          <a:p>
            <a:endParaRPr/>
          </a:p>
          <a:p>
            <a:pPr marL="457200" lvl="0" indent="-419100" rtl="0">
              <a:buClr>
                <a:schemeClr val="dk1"/>
              </a:buClr>
              <a:buSzPct val="100000"/>
              <a:buFont typeface="Arial"/>
              <a:buChar char="●"/>
            </a:pPr>
            <a:r>
              <a:rPr lang="en"/>
              <a:t>expels waste from the body</a:t>
            </a:r>
          </a:p>
          <a:p>
            <a:endParaRPr/>
          </a:p>
          <a:p>
            <a:pPr marL="457200" lvl="0" indent="-419100" rtl="0">
              <a:buClr>
                <a:schemeClr val="dk1"/>
              </a:buClr>
              <a:buSzPct val="100000"/>
              <a:buFont typeface="Arial"/>
              <a:buChar char="●"/>
            </a:pPr>
            <a:r>
              <a:rPr lang="en"/>
              <a:t>ascending colon: carries ingested matter from the cecum to the transverse colon</a:t>
            </a:r>
          </a:p>
          <a:p>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buNone/>
            </a:pPr>
            <a:r>
              <a:rPr lang="en"/>
              <a:t>Large Intestine</a:t>
            </a:r>
          </a:p>
        </p:txBody>
      </p:sp>
      <p:sp>
        <p:nvSpPr>
          <p:cNvPr id="71" name="Shape 7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buClr>
                <a:schemeClr val="dk1"/>
              </a:buClr>
              <a:buSzPct val="100000"/>
              <a:buFont typeface="Arial"/>
              <a:buChar char="●"/>
            </a:pPr>
            <a:r>
              <a:rPr lang="en" sz="2400"/>
              <a:t>transverse colon: forms feces and expels water</a:t>
            </a:r>
          </a:p>
          <a:p>
            <a:pPr marL="457200" lvl="0" indent="-381000" rtl="0">
              <a:buClr>
                <a:schemeClr val="dk1"/>
              </a:buClr>
              <a:buSzPct val="100000"/>
              <a:buFont typeface="Arial"/>
              <a:buChar char="●"/>
            </a:pPr>
            <a:r>
              <a:rPr lang="en" sz="2400"/>
              <a:t>descending colon: absorbs water from fecal matter</a:t>
            </a:r>
          </a:p>
          <a:p>
            <a:pPr marL="457200" lvl="0" indent="-381000" rtl="0">
              <a:buClr>
                <a:schemeClr val="dk1"/>
              </a:buClr>
              <a:buSzPct val="100000"/>
              <a:buFont typeface="Arial"/>
              <a:buChar char="●"/>
            </a:pPr>
            <a:r>
              <a:rPr lang="en" sz="2400"/>
              <a:t>stores food particles that will be sent to the rectum</a:t>
            </a:r>
          </a:p>
          <a:p>
            <a:pPr marL="457200" lvl="0" indent="-381000" rtl="0">
              <a:buClr>
                <a:schemeClr val="dk1"/>
              </a:buClr>
              <a:buSzPct val="100000"/>
              <a:buFont typeface="Arial"/>
              <a:buChar char="●"/>
            </a:pPr>
            <a:r>
              <a:rPr lang="en" sz="2400"/>
              <a:t>sigmoid colon: stores fecal matter until they are expelled from the body</a:t>
            </a:r>
          </a:p>
          <a:p>
            <a:pPr marL="457200" lvl="0" indent="-381000" rtl="0">
              <a:buClr>
                <a:schemeClr val="dk1"/>
              </a:buClr>
              <a:buSzPct val="100000"/>
              <a:buFont typeface="Arial"/>
              <a:buChar char="●"/>
            </a:pPr>
            <a:r>
              <a:rPr lang="en" sz="2400"/>
              <a:t>controls water balance of the body by absorbing water from fecal matter</a:t>
            </a:r>
          </a:p>
          <a:p>
            <a:pPr marL="457200" lvl="0" indent="-381000" rtl="0">
              <a:buClr>
                <a:schemeClr val="dk1"/>
              </a:buClr>
              <a:buSzPct val="100000"/>
              <a:buFont typeface="Arial"/>
              <a:buChar char="●"/>
            </a:pPr>
            <a:r>
              <a:rPr lang="en" sz="2400"/>
              <a:t>too much absorbed(leads to constipation)</a:t>
            </a:r>
          </a:p>
          <a:p>
            <a:pPr marL="457200" lvl="0" indent="-381000" rtl="0">
              <a:buClr>
                <a:schemeClr val="dk1"/>
              </a:buClr>
              <a:buSzPct val="100000"/>
              <a:buFont typeface="Arial"/>
              <a:buChar char="●"/>
            </a:pPr>
            <a:r>
              <a:rPr lang="en" sz="2400"/>
              <a:t>not enough absorbed(leads to diarrhea) </a:t>
            </a:r>
          </a:p>
          <a:p>
            <a:endParaRPr/>
          </a:p>
        </p:txBody>
      </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722</Words>
  <Application>Microsoft Office PowerPoint</Application>
  <PresentationFormat>On-screen Show (16:9)</PresentationFormat>
  <Paragraphs>96</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simple-light</vt:lpstr>
      <vt:lpstr>3.2.2 Digestive System Design</vt:lpstr>
      <vt:lpstr>Oral Cavity </vt:lpstr>
      <vt:lpstr>Esophagus and Stomach</vt:lpstr>
      <vt:lpstr>Slide 4</vt:lpstr>
      <vt:lpstr>Small Intestine</vt:lpstr>
      <vt:lpstr>Small Intestine</vt:lpstr>
      <vt:lpstr>Small Intestine</vt:lpstr>
      <vt:lpstr>Large Intestine</vt:lpstr>
      <vt:lpstr>Large Intestine</vt:lpstr>
      <vt:lpstr>Pancreas</vt:lpstr>
      <vt:lpstr>Pancreas</vt:lpstr>
      <vt:lpstr>Liver </vt:lpstr>
      <vt:lpstr>Gallbladder</vt:lpstr>
      <vt:lpstr>Digestion of Bread</vt:lpstr>
      <vt:lpstr>Digestion of Butter</vt:lpstr>
      <vt:lpstr>Works Cited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3.2.2 Digestive System Design</dc:title>
  <dc:creator>BIG_DAWG</dc:creator>
  <cp:lastModifiedBy>250061</cp:lastModifiedBy>
  <cp:revision>1</cp:revision>
  <dcterms:modified xsi:type="dcterms:W3CDTF">2014-05-14T19:31:10Z</dcterms:modified>
</cp:coreProperties>
</file>